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8ABC4-14CF-99AB-20C7-6D614D635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A32DC6-720A-7512-C21A-46F847F05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6EC3D-0D18-62E7-8008-A1CEB6C90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87EF7-3EE4-2355-3A8A-90A58EC05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F6485-ECE6-1538-79D3-761729C78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420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4963D-94A2-A855-2C52-E4890E2E3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E7C3C-16F3-0A67-39C6-B79ADF17E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6ABC58-CB5F-0038-8987-A5A6EAE4B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02B4B-1BF0-BC6D-4AD0-2AEF82A5B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BB5EC-B157-1D9F-E6FE-AD7B6AD3E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67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6363B-672F-27B3-6897-3FDEFE6A8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399B19-EFFA-6920-BF39-34A971AFF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5E2A1-4227-7A92-56AF-8892DB4A1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93578A-D1CC-01FA-72B3-924DA1FC5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92430-3CDE-08F2-A4A3-523C837EB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39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D4697-0802-8C6E-4273-E4C1088EB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A76C2-DDA7-DC28-37C1-1FD0910080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42F69-79EA-1F7D-0A49-BC402A275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7C710-70D7-26DA-8275-19AE1C4F7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92A70-368B-6CCB-96DD-897DAF3F2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E9098-BE22-6F8B-8D7E-E0CBBBEE8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0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F81A3-23FF-10CB-EE58-D5A472D69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719460-80B8-8E80-BC60-81A8FC050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DF08E9-8AAF-8271-D8A9-A460A1DD3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F70FA-4F96-1D83-921E-49A5989DFE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8DF419-2B9C-D74C-05CE-D005D4236C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7E6584-9232-A3BE-1D04-9F4EA5FAF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0FC645-0D1C-BF8B-795A-0D0EABA7C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2A9114-AA0F-73B0-4038-C4D0A0B8B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35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FF35C-CA37-DB27-5F24-9CB49841F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9B6185-8C11-9521-0833-0D611F1F2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B3D29B-1CCB-2AF3-1CD0-920146A8C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08FADF-07DB-5F47-B3C0-13B4AB74D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564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8716C8-0290-826A-4D9A-4A86A8636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68AE2D-6992-7553-8AF2-845155DBD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B7F2A-1E92-BA95-F469-F404D8FB6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17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482EF-D662-2C7B-37BB-8046A63FB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536E9F-BC63-7035-60BC-FF27D2DDB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F53C6-C1E8-D5FE-F838-DCE8E6B18F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0DEAAD-A206-5BC5-4166-5E51856BC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574434-AB4A-D578-211A-F88AB9B74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902477-19F5-569F-4DEA-57E3EBC22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903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76DE8-0815-25CC-16CE-45A3DF804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215FF8-59B9-0043-AE44-770B02173E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083365-E2E2-A400-95C4-2354EAF60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8D8756-3137-DED0-F4BF-DDF63ADB1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A10ADF-8563-F8DE-C10D-FD5247289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F680A-7280-9E39-634B-EF9FBD5E4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306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556CC-464D-EA68-E5D5-7BF54E102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975BA1-7F2C-BF49-75F7-59E2DA4A3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0E24C-2E54-7F6E-7B73-1D5973282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2A847-4471-6078-CCD0-AEEE2108B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25468-1DDE-B5DF-D1AA-5CCDAD42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398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554E7F-42A4-2157-D710-4C165C2911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B7D050-0B08-67C1-55C8-A784673B3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6A25A-F0CF-6482-00E2-665DC242F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B7196-14D2-76BE-5751-777F9677A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610DC-B97C-8BC7-F375-56A82A37A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339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B3D9F-0069-32E2-D9F9-CF37F483E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9F7C0B-0CA4-6364-F12A-DE9FF5E5D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EECB9-1CF9-454E-A72D-1F81650DFE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4325FB-5FE8-43F1-A48F-6A14F92B9D6A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FE44D-2586-77E5-CFAF-A9A434F283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72FD6-3479-15EF-4485-8CA1C960F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E3FAE-5D85-434E-A4B9-DBE2B4D67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949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569359-EE18-E279-0E47-75973DA2F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187501" cy="1027611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F05E3E0-3C1A-FAE1-8F3D-A5749975C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378993"/>
              </p:ext>
            </p:extLst>
          </p:nvPr>
        </p:nvGraphicFramePr>
        <p:xfrm>
          <a:off x="452844" y="1558835"/>
          <a:ext cx="10798628" cy="519030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934554">
                  <a:extLst>
                    <a:ext uri="{9D8B030D-6E8A-4147-A177-3AD203B41FA5}">
                      <a16:colId xmlns:a16="http://schemas.microsoft.com/office/drawing/2014/main" val="4117605489"/>
                    </a:ext>
                  </a:extLst>
                </a:gridCol>
                <a:gridCol w="954758">
                  <a:extLst>
                    <a:ext uri="{9D8B030D-6E8A-4147-A177-3AD203B41FA5}">
                      <a16:colId xmlns:a16="http://schemas.microsoft.com/office/drawing/2014/main" val="198682776"/>
                    </a:ext>
                  </a:extLst>
                </a:gridCol>
                <a:gridCol w="1166510">
                  <a:extLst>
                    <a:ext uri="{9D8B030D-6E8A-4147-A177-3AD203B41FA5}">
                      <a16:colId xmlns:a16="http://schemas.microsoft.com/office/drawing/2014/main" val="1419146852"/>
                    </a:ext>
                  </a:extLst>
                </a:gridCol>
                <a:gridCol w="1289969">
                  <a:extLst>
                    <a:ext uri="{9D8B030D-6E8A-4147-A177-3AD203B41FA5}">
                      <a16:colId xmlns:a16="http://schemas.microsoft.com/office/drawing/2014/main" val="1107369115"/>
                    </a:ext>
                  </a:extLst>
                </a:gridCol>
                <a:gridCol w="1290717">
                  <a:extLst>
                    <a:ext uri="{9D8B030D-6E8A-4147-A177-3AD203B41FA5}">
                      <a16:colId xmlns:a16="http://schemas.microsoft.com/office/drawing/2014/main" val="3138773800"/>
                    </a:ext>
                  </a:extLst>
                </a:gridCol>
                <a:gridCol w="1290717">
                  <a:extLst>
                    <a:ext uri="{9D8B030D-6E8A-4147-A177-3AD203B41FA5}">
                      <a16:colId xmlns:a16="http://schemas.microsoft.com/office/drawing/2014/main" val="2199006872"/>
                    </a:ext>
                  </a:extLst>
                </a:gridCol>
                <a:gridCol w="1289969">
                  <a:extLst>
                    <a:ext uri="{9D8B030D-6E8A-4147-A177-3AD203B41FA5}">
                      <a16:colId xmlns:a16="http://schemas.microsoft.com/office/drawing/2014/main" val="1156481870"/>
                    </a:ext>
                  </a:extLst>
                </a:gridCol>
                <a:gridCol w="1290717">
                  <a:extLst>
                    <a:ext uri="{9D8B030D-6E8A-4147-A177-3AD203B41FA5}">
                      <a16:colId xmlns:a16="http://schemas.microsoft.com/office/drawing/2014/main" val="2128300625"/>
                    </a:ext>
                  </a:extLst>
                </a:gridCol>
                <a:gridCol w="1290717">
                  <a:extLst>
                    <a:ext uri="{9D8B030D-6E8A-4147-A177-3AD203B41FA5}">
                      <a16:colId xmlns:a16="http://schemas.microsoft.com/office/drawing/2014/main" val="2932582965"/>
                    </a:ext>
                  </a:extLst>
                </a:gridCol>
              </a:tblGrid>
              <a:tr h="2727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group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Nursery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Reception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6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8081479"/>
                  </a:ext>
                </a:extLst>
              </a:tr>
              <a:tr h="8516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Termly Learning Question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are we?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am I?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there to help 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a good friend?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make our relationships safe and fair?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are respectful relationships important?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consequences of unhealthy and unfair relationships?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maintain healthy relationships?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5725034"/>
                  </a:ext>
                </a:extLst>
              </a:tr>
              <a:tr h="8682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am I?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in my class?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do we study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consequences of not studying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knowledge and skills have I learnt in PSHE and what more do I need to know?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PSHE help me now in the future?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has PSHE helped me throughout primary school and beyond?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0563511"/>
                  </a:ext>
                </a:extLst>
              </a:tr>
              <a:tr h="10061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in my class?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in my class?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important to me? How do they help 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a friend and how do I make friends?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information do we share with friends, family, and professionals?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a respectful relationship look like and how does it make us feel?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features of healthy and unhealthy relationships and how do they make us feel?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prepare for Y6 and the changes to come?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2988671"/>
                  </a:ext>
                </a:extLst>
              </a:tr>
              <a:tr h="6779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make friends?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in my family?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friends, family, and teachers different?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we be a good friend?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recognise bullying and show empathy?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is empathy important in friendship?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peer pressure? What is consent?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prepare for High School?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189047"/>
                  </a:ext>
                </a:extLst>
              </a:tr>
              <a:tr h="718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we share?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feelings?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it feel to be cared for and what do I do if I don’t feel safe?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bullying and how does our behaviour affect others?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it mean to be equal? What is prejudice and discrimination?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impacts of prejudice and discrimination?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people discriminated against?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friendships change?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215569"/>
                  </a:ext>
                </a:extLst>
              </a:tr>
              <a:tr h="794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5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feelings?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understand my feelings?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recognise feelings in myself and others?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does resilience matter in our relationships?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racism and what can I do about it?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be an ally?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an upstander?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manage pressure and set boundaries?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503170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F914084-6EE6-5A16-993C-B3C3FBDB6F7C}"/>
              </a:ext>
            </a:extLst>
          </p:cNvPr>
          <p:cNvSpPr txBox="1"/>
          <p:nvPr/>
        </p:nvSpPr>
        <p:spPr>
          <a:xfrm>
            <a:off x="2368732" y="252548"/>
            <a:ext cx="9379132" cy="663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Relationships and health education learning questions for autumn and summer half-terms – Ealing Scheme of Work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F49EAC-DC63-DA64-3158-CEBC39EB84BB}"/>
              </a:ext>
            </a:extLst>
          </p:cNvPr>
          <p:cNvSpPr txBox="1"/>
          <p:nvPr/>
        </p:nvSpPr>
        <p:spPr>
          <a:xfrm>
            <a:off x="365760" y="1191619"/>
            <a:ext cx="6096000" cy="36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Autumn 1 Relationship and health education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499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569359-EE18-E279-0E47-75973DA2F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187501" cy="1027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F914084-6EE6-5A16-993C-B3C3FBDB6F7C}"/>
              </a:ext>
            </a:extLst>
          </p:cNvPr>
          <p:cNvSpPr txBox="1"/>
          <p:nvPr/>
        </p:nvSpPr>
        <p:spPr>
          <a:xfrm>
            <a:off x="2368732" y="252548"/>
            <a:ext cx="9379132" cy="663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Relationships and health education learning questions for autumn and summer half-terms – Ealing Scheme of Work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F49EAC-DC63-DA64-3158-CEBC39EB84BB}"/>
              </a:ext>
            </a:extLst>
          </p:cNvPr>
          <p:cNvSpPr txBox="1"/>
          <p:nvPr/>
        </p:nvSpPr>
        <p:spPr>
          <a:xfrm>
            <a:off x="383178" y="1172754"/>
            <a:ext cx="6096000" cy="36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Autumn 2 Relationship and health education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029B263-502D-328C-B94B-56600F94B6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19041"/>
              </p:ext>
            </p:extLst>
          </p:nvPr>
        </p:nvGraphicFramePr>
        <p:xfrm>
          <a:off x="483043" y="1651453"/>
          <a:ext cx="10820681" cy="482772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14325">
                  <a:extLst>
                    <a:ext uri="{9D8B030D-6E8A-4147-A177-3AD203B41FA5}">
                      <a16:colId xmlns:a16="http://schemas.microsoft.com/office/drawing/2014/main" val="3253229242"/>
                    </a:ext>
                  </a:extLst>
                </a:gridCol>
                <a:gridCol w="1236003">
                  <a:extLst>
                    <a:ext uri="{9D8B030D-6E8A-4147-A177-3AD203B41FA5}">
                      <a16:colId xmlns:a16="http://schemas.microsoft.com/office/drawing/2014/main" val="3581832082"/>
                    </a:ext>
                  </a:extLst>
                </a:gridCol>
                <a:gridCol w="1236003">
                  <a:extLst>
                    <a:ext uri="{9D8B030D-6E8A-4147-A177-3AD203B41FA5}">
                      <a16:colId xmlns:a16="http://schemas.microsoft.com/office/drawing/2014/main" val="4259242972"/>
                    </a:ext>
                  </a:extLst>
                </a:gridCol>
                <a:gridCol w="1136831">
                  <a:extLst>
                    <a:ext uri="{9D8B030D-6E8A-4147-A177-3AD203B41FA5}">
                      <a16:colId xmlns:a16="http://schemas.microsoft.com/office/drawing/2014/main" val="817639709"/>
                    </a:ext>
                  </a:extLst>
                </a:gridCol>
                <a:gridCol w="1236003">
                  <a:extLst>
                    <a:ext uri="{9D8B030D-6E8A-4147-A177-3AD203B41FA5}">
                      <a16:colId xmlns:a16="http://schemas.microsoft.com/office/drawing/2014/main" val="2968257995"/>
                    </a:ext>
                  </a:extLst>
                </a:gridCol>
                <a:gridCol w="1343927">
                  <a:extLst>
                    <a:ext uri="{9D8B030D-6E8A-4147-A177-3AD203B41FA5}">
                      <a16:colId xmlns:a16="http://schemas.microsoft.com/office/drawing/2014/main" val="841922592"/>
                    </a:ext>
                  </a:extLst>
                </a:gridCol>
                <a:gridCol w="1343927">
                  <a:extLst>
                    <a:ext uri="{9D8B030D-6E8A-4147-A177-3AD203B41FA5}">
                      <a16:colId xmlns:a16="http://schemas.microsoft.com/office/drawing/2014/main" val="2464836510"/>
                    </a:ext>
                  </a:extLst>
                </a:gridCol>
                <a:gridCol w="1136831">
                  <a:extLst>
                    <a:ext uri="{9D8B030D-6E8A-4147-A177-3AD203B41FA5}">
                      <a16:colId xmlns:a16="http://schemas.microsoft.com/office/drawing/2014/main" val="4153324530"/>
                    </a:ext>
                  </a:extLst>
                </a:gridCol>
                <a:gridCol w="1136831">
                  <a:extLst>
                    <a:ext uri="{9D8B030D-6E8A-4147-A177-3AD203B41FA5}">
                      <a16:colId xmlns:a16="http://schemas.microsoft.com/office/drawing/2014/main" val="1234449339"/>
                    </a:ext>
                  </a:extLst>
                </a:gridCol>
              </a:tblGrid>
              <a:tr h="2643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group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Nursery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Reception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6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495154"/>
                  </a:ext>
                </a:extLst>
              </a:tr>
              <a:tr h="8508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Termly Learning Question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look after my body? Part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I need to do to be healthy?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things does a healthy person do?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things make us healthy and what things might harm our bodies?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healthy habits and why are they important?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action can I take to look after my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different parts of our bodies impact on our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our physical health and mental health connected?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D3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887941"/>
                  </a:ext>
                </a:extLst>
              </a:tr>
              <a:tr h="6724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different parts of my body?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is it important to be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set goals?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physical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a person do to stay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is it important to eat a variety of food?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much energy do I need?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read food labels?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929074"/>
                  </a:ext>
                </a:extLst>
              </a:tr>
              <a:tr h="6790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2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rules are there for my body? (PANTS)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food should we eat more to be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look after my teeth?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mental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is it important to stay hydrated?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Fibre and Nutrients?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risks of not looking after our bodies?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build good sleep routines?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75261"/>
                  </a:ext>
                </a:extLst>
              </a:tr>
              <a:tr h="7518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 body clean? (hand washing/ sneezing)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we need to do to keep fit?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stay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medicines and how do I use them safely?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healthy exercise habits?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much sugar is unhealthy?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my brain really do?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consequences of an unhealthy lifestyle?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007144"/>
                  </a:ext>
                </a:extLst>
              </a:tr>
              <a:tr h="8389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go to the toilet safely?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we need to do to keep clean?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get ready for good sleep?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unsafe substances such as drugs and alcohol?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healthy habits for our mind?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being online affect our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some people’s brains different and what is neurodiversity?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our physical health and mental health connected?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175198"/>
                  </a:ext>
                </a:extLst>
              </a:tr>
              <a:tr h="7703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BE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 body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else do we need to do to be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should we eat to be healthy?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the dangers of smoking or vaping?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oral hygiene help my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recognise and manage my feelings and emotions?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are the mind and body connected?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self-esteem?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930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8695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569359-EE18-E279-0E47-75973DA2F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187501" cy="1027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F914084-6EE6-5A16-993C-B3C3FBDB6F7C}"/>
              </a:ext>
            </a:extLst>
          </p:cNvPr>
          <p:cNvSpPr txBox="1"/>
          <p:nvPr/>
        </p:nvSpPr>
        <p:spPr>
          <a:xfrm>
            <a:off x="2368732" y="252548"/>
            <a:ext cx="9379132" cy="663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Relationships and health education learning questions for autumn and summer half-terms – Ealing Scheme of Work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F49EAC-DC63-DA64-3158-CEBC39EB84BB}"/>
              </a:ext>
            </a:extLst>
          </p:cNvPr>
          <p:cNvSpPr txBox="1"/>
          <p:nvPr/>
        </p:nvSpPr>
        <p:spPr>
          <a:xfrm>
            <a:off x="383178" y="1172754"/>
            <a:ext cx="6096000" cy="36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Summer 1 Relationship and health education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AD6F76-2967-4B48-9975-3CAB13D38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326556"/>
              </p:ext>
            </p:extLst>
          </p:nvPr>
        </p:nvGraphicFramePr>
        <p:xfrm>
          <a:off x="502024" y="1701083"/>
          <a:ext cx="10714614" cy="484341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15330">
                  <a:extLst>
                    <a:ext uri="{9D8B030D-6E8A-4147-A177-3AD203B41FA5}">
                      <a16:colId xmlns:a16="http://schemas.microsoft.com/office/drawing/2014/main" val="405211296"/>
                    </a:ext>
                  </a:extLst>
                </a:gridCol>
                <a:gridCol w="1137958">
                  <a:extLst>
                    <a:ext uri="{9D8B030D-6E8A-4147-A177-3AD203B41FA5}">
                      <a16:colId xmlns:a16="http://schemas.microsoft.com/office/drawing/2014/main" val="2716880303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2049182471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4081696504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1971699726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986342498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3742761994"/>
                    </a:ext>
                  </a:extLst>
                </a:gridCol>
                <a:gridCol w="1137958">
                  <a:extLst>
                    <a:ext uri="{9D8B030D-6E8A-4147-A177-3AD203B41FA5}">
                      <a16:colId xmlns:a16="http://schemas.microsoft.com/office/drawing/2014/main" val="418574475"/>
                    </a:ext>
                  </a:extLst>
                </a:gridCol>
                <a:gridCol w="1237228">
                  <a:extLst>
                    <a:ext uri="{9D8B030D-6E8A-4147-A177-3AD203B41FA5}">
                      <a16:colId xmlns:a16="http://schemas.microsoft.com/office/drawing/2014/main" val="1479808359"/>
                    </a:ext>
                  </a:extLst>
                </a:gridCol>
              </a:tblGrid>
              <a:tr h="2196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group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Nursery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Reception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6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777169"/>
                  </a:ext>
                </a:extLst>
              </a:tr>
              <a:tr h="5753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Termly Learning Question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stay safe in different places? Part 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keep myself safe?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personal safety?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being safe make me feel?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 body safe?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changes happen as I grow up?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can I expect during puberty?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is my body preparing for adulthood?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F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49385"/>
                  </a:ext>
                </a:extLst>
              </a:tr>
              <a:tr h="10147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road safety?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PANTs rule?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personal hygiene?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happens when I sleep?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allergies?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a healthy brain and mind?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helps our bodies and what harms our body? Medicines vs Drugs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choices are there around substances as I grow up?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892192"/>
                  </a:ext>
                </a:extLst>
              </a:tr>
              <a:tr h="5753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things keep me safe outdoors?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a good or bad touch?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myself safe at home?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being online affect my health?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manage other types of health issues?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life cycle and how do we change?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hormones?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mental illness and addiction?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165205"/>
                  </a:ext>
                </a:extLst>
              </a:tr>
              <a:tr h="5753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stay safe online?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keep myself safe with my friends?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keep safe outdoors?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things do we need to make time for?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body parts belong to me?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physical changes happen as we grow up?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physical changes happen in puberty?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Why does the body change during puberty?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797031"/>
                  </a:ext>
                </a:extLst>
              </a:tr>
              <a:tr h="10147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look after the planet?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keep myself safe around medicines?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are different types of touch? Kind and Unkind, Safe and Unsafe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different types of touch make me feel?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 body private? (PANTS)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menstrual cycle?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emotional and social changes happen during puberty?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our body change for reproduction? (S.E)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3843469"/>
                  </a:ext>
                </a:extLst>
              </a:tr>
              <a:tr h="8682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E4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charity?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keep safe on the road?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keeps me safe?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What’s the difference between risks, unsafe events, and emergencies?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different cultures celebrate growing up?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gender equality? Period Poverty Campaign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happens after adolescence?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stay healthy as we age? (Dementia)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855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8780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569359-EE18-E279-0E47-75973DA2F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187501" cy="1027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F914084-6EE6-5A16-993C-B3C3FBDB6F7C}"/>
              </a:ext>
            </a:extLst>
          </p:cNvPr>
          <p:cNvSpPr txBox="1"/>
          <p:nvPr/>
        </p:nvSpPr>
        <p:spPr>
          <a:xfrm>
            <a:off x="2368732" y="252548"/>
            <a:ext cx="9379132" cy="663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Relationships and health education learning questions for autumn and summer half-terms – Ealing Scheme of Work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F49EAC-DC63-DA64-3158-CEBC39EB84BB}"/>
              </a:ext>
            </a:extLst>
          </p:cNvPr>
          <p:cNvSpPr txBox="1"/>
          <p:nvPr/>
        </p:nvSpPr>
        <p:spPr>
          <a:xfrm>
            <a:off x="383178" y="1172754"/>
            <a:ext cx="6096000" cy="36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Summer 2 Relationship and health education</a:t>
            </a: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6B6142-8E77-DCFC-38D6-144C33A929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602781"/>
              </p:ext>
            </p:extLst>
          </p:nvPr>
        </p:nvGraphicFramePr>
        <p:xfrm>
          <a:off x="464726" y="1685113"/>
          <a:ext cx="11021877" cy="475121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43594">
                  <a:extLst>
                    <a:ext uri="{9D8B030D-6E8A-4147-A177-3AD203B41FA5}">
                      <a16:colId xmlns:a16="http://schemas.microsoft.com/office/drawing/2014/main" val="365095005"/>
                    </a:ext>
                  </a:extLst>
                </a:gridCol>
                <a:gridCol w="1169635">
                  <a:extLst>
                    <a:ext uri="{9D8B030D-6E8A-4147-A177-3AD203B41FA5}">
                      <a16:colId xmlns:a16="http://schemas.microsoft.com/office/drawing/2014/main" val="2183721115"/>
                    </a:ext>
                  </a:extLst>
                </a:gridCol>
                <a:gridCol w="1271668">
                  <a:extLst>
                    <a:ext uri="{9D8B030D-6E8A-4147-A177-3AD203B41FA5}">
                      <a16:colId xmlns:a16="http://schemas.microsoft.com/office/drawing/2014/main" val="624913643"/>
                    </a:ext>
                  </a:extLst>
                </a:gridCol>
                <a:gridCol w="1271668">
                  <a:extLst>
                    <a:ext uri="{9D8B030D-6E8A-4147-A177-3AD203B41FA5}">
                      <a16:colId xmlns:a16="http://schemas.microsoft.com/office/drawing/2014/main" val="611596413"/>
                    </a:ext>
                  </a:extLst>
                </a:gridCol>
                <a:gridCol w="1382706">
                  <a:extLst>
                    <a:ext uri="{9D8B030D-6E8A-4147-A177-3AD203B41FA5}">
                      <a16:colId xmlns:a16="http://schemas.microsoft.com/office/drawing/2014/main" val="3756319985"/>
                    </a:ext>
                  </a:extLst>
                </a:gridCol>
                <a:gridCol w="1271668">
                  <a:extLst>
                    <a:ext uri="{9D8B030D-6E8A-4147-A177-3AD203B41FA5}">
                      <a16:colId xmlns:a16="http://schemas.microsoft.com/office/drawing/2014/main" val="2110554912"/>
                    </a:ext>
                  </a:extLst>
                </a:gridCol>
                <a:gridCol w="1271668">
                  <a:extLst>
                    <a:ext uri="{9D8B030D-6E8A-4147-A177-3AD203B41FA5}">
                      <a16:colId xmlns:a16="http://schemas.microsoft.com/office/drawing/2014/main" val="4010357737"/>
                    </a:ext>
                  </a:extLst>
                </a:gridCol>
                <a:gridCol w="1169635">
                  <a:extLst>
                    <a:ext uri="{9D8B030D-6E8A-4147-A177-3AD203B41FA5}">
                      <a16:colId xmlns:a16="http://schemas.microsoft.com/office/drawing/2014/main" val="1966779607"/>
                    </a:ext>
                  </a:extLst>
                </a:gridCol>
                <a:gridCol w="1169635">
                  <a:extLst>
                    <a:ext uri="{9D8B030D-6E8A-4147-A177-3AD203B41FA5}">
                      <a16:colId xmlns:a16="http://schemas.microsoft.com/office/drawing/2014/main" val="996457650"/>
                    </a:ext>
                  </a:extLst>
                </a:gridCol>
              </a:tblGrid>
              <a:tr h="2542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group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Nursery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Reception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6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7220677"/>
                  </a:ext>
                </a:extLst>
              </a:tr>
              <a:tr h="6830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Termly Learning Question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there for 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important to 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we have in common?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recognise risk?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is there to help me when I think there’s a risk?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can I do about risks?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respond to change, risk, and harm?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relationships change as we grow up?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9A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196430"/>
                  </a:ext>
                </a:extLst>
              </a:tr>
              <a:tr h="9051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same and different about us?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same and different about families?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makes a family?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my family do for me?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families be different?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makes a family unique? Understanding family history, culture, and values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families change?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show love, care, and commitment to others?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4602190"/>
                  </a:ext>
                </a:extLst>
              </a:tr>
              <a:tr h="9051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is our family special?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my family make me feel?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same and different about all of us?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difference between a secret and surprise?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manage pressure from friends? ‘Doing dares’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is the difference between a positive risk and dangerous behaviour?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is an online relationship different to real life?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pressure may we face online in our relationships as we grow up?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053548"/>
                  </a:ext>
                </a:extLst>
              </a:tr>
              <a:tr h="61358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 I do if I get lost?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we keep ourselves and our families safe?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treat others kindly?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keep myself safe in familiar and unfamiliar places?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Who keeps me safe in different places?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risks are there when I am in different places?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identify risks in different places and how do I respond?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help others in an emergency?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6502880"/>
                  </a:ext>
                </a:extLst>
              </a:tr>
              <a:tr h="722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does change feel?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would an emergency make you feel?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happens if we treat people unkindly?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help someone in need? (Basic First Aid)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contact the emergency services?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do I react when someone is hurt?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save a life?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4876933"/>
                  </a:ext>
                </a:extLst>
              </a:tr>
              <a:tr h="6411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Lesson 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646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How can I get ready for change?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‘to stereotype’ mean?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will I take away from PSHE?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What advice would I give to Year 6’s?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E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8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150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1860</Words>
  <Application>Microsoft Office PowerPoint</Application>
  <PresentationFormat>Widescreen</PresentationFormat>
  <Paragraphs>260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Dean Tinney</dc:creator>
  <cp:lastModifiedBy>Dean Tinney</cp:lastModifiedBy>
  <cp:revision>1</cp:revision>
  <dcterms:created xsi:type="dcterms:W3CDTF">2026-05-21T06:51:58Z</dcterms:created>
  <dcterms:modified xsi:type="dcterms:W3CDTF">2026-05-21T06:57:21Z</dcterms:modified>
</cp:coreProperties>
</file>